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notesMasterIdLst>
    <p:notesMasterId r:id="rId14"/>
  </p:notesMasterIdLst>
  <p:sldIdLst>
    <p:sldId id="256" r:id="rId4"/>
    <p:sldId id="260" r:id="rId5"/>
    <p:sldId id="261" r:id="rId6"/>
    <p:sldId id="257" r:id="rId7"/>
    <p:sldId id="262" r:id="rId8"/>
    <p:sldId id="263" r:id="rId9"/>
    <p:sldId id="258" r:id="rId10"/>
    <p:sldId id="259" r:id="rId11"/>
    <p:sldId id="265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0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5B5F3-0AB2-4CE2-AB08-A1269370723D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125592-27FC-4C61-8D6C-AE405D674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200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92A9ECF-8B70-47BD-ADCD-B213AB41A998}" type="slidenum">
              <a:rPr lang="en-GB">
                <a:latin typeface="Arial" pitchFamily="34" charset="0"/>
              </a:rPr>
              <a:pPr/>
              <a:t>2</a:t>
            </a:fld>
            <a:endParaRPr lang="en-GB">
              <a:latin typeface="Arial" pitchFamily="34" charset="0"/>
            </a:endParaRPr>
          </a:p>
        </p:txBody>
      </p:sp>
      <p:sp>
        <p:nvSpPr>
          <p:cNvPr id="36867" name="Rectangle 10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>
                <a:latin typeface="Arial" pitchFamily="34" charset="0"/>
              </a:rPr>
              <a:t>Boardworks AS Biology </a:t>
            </a:r>
          </a:p>
          <a:p>
            <a:r>
              <a:rPr lang="en-GB">
                <a:latin typeface="Arial" pitchFamily="34" charset="0"/>
              </a:rPr>
              <a:t>Biological Molecules: Water and Carbohydrates</a:t>
            </a:r>
          </a:p>
        </p:txBody>
      </p:sp>
      <p:sp>
        <p:nvSpPr>
          <p:cNvPr id="368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b="1" smtClean="0">
                <a:latin typeface="Arial" pitchFamily="34" charset="0"/>
              </a:rPr>
              <a:t>Teacher notes</a:t>
            </a:r>
          </a:p>
          <a:p>
            <a:pPr eaLnBrk="1" hangingPunct="1"/>
            <a:r>
              <a:rPr lang="en-GB" smtClean="0">
                <a:latin typeface="Arial" pitchFamily="34" charset="0"/>
              </a:rPr>
              <a:t>It is worth pointing out the delta sign (</a:t>
            </a:r>
            <a:r>
              <a:rPr lang="el-GR" smtClean="0">
                <a:latin typeface="Arial" pitchFamily="34" charset="0"/>
              </a:rPr>
              <a:t>δ</a:t>
            </a:r>
            <a:r>
              <a:rPr lang="en-GB" smtClean="0">
                <a:latin typeface="Arial" pitchFamily="34" charset="0"/>
              </a:rPr>
              <a:t>) means ‘slightly’.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70F794F-EC42-4A7F-B0EE-6D46C28D204D}" type="slidenum">
              <a:rPr lang="en-GB">
                <a:latin typeface="Arial" pitchFamily="34" charset="0"/>
              </a:rPr>
              <a:pPr/>
              <a:t>3</a:t>
            </a:fld>
            <a:endParaRPr lang="en-GB">
              <a:latin typeface="Arial" pitchFamily="34" charset="0"/>
            </a:endParaRPr>
          </a:p>
        </p:txBody>
      </p:sp>
      <p:sp>
        <p:nvSpPr>
          <p:cNvPr id="37891" name="Rectangle 10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>
                <a:latin typeface="Arial" pitchFamily="34" charset="0"/>
              </a:rPr>
              <a:t>Boardworks AS Biology </a:t>
            </a:r>
          </a:p>
          <a:p>
            <a:r>
              <a:rPr lang="en-GB">
                <a:latin typeface="Arial" pitchFamily="34" charset="0"/>
              </a:rPr>
              <a:t>Biological Molecules: Water and Carbohydrates</a:t>
            </a:r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b="1" smtClean="0">
                <a:latin typeface="Arial" pitchFamily="34" charset="0"/>
              </a:rPr>
              <a:t>Teacher notes</a:t>
            </a:r>
          </a:p>
          <a:p>
            <a:pPr eaLnBrk="1" hangingPunct="1"/>
            <a:r>
              <a:rPr lang="en-GB" smtClean="0">
                <a:latin typeface="Arial" pitchFamily="34" charset="0"/>
              </a:rPr>
              <a:t>Individually, hydrogen bonds are quite weak, but when there are many together, they can have a strong overall effect.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F024A6C-1441-436D-A465-6BC26ED23FE3}" type="slidenum">
              <a:rPr lang="en-GB">
                <a:latin typeface="Arial" pitchFamily="34" charset="0"/>
              </a:rPr>
              <a:pPr/>
              <a:t>5</a:t>
            </a:fld>
            <a:endParaRPr lang="en-GB">
              <a:latin typeface="Arial" pitchFamily="34" charset="0"/>
            </a:endParaRPr>
          </a:p>
        </p:txBody>
      </p:sp>
      <p:sp>
        <p:nvSpPr>
          <p:cNvPr id="38915" name="Rectangle 10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>
                <a:latin typeface="Arial" pitchFamily="34" charset="0"/>
              </a:rPr>
              <a:t>Boardworks AS Biology </a:t>
            </a:r>
          </a:p>
          <a:p>
            <a:r>
              <a:rPr lang="en-GB">
                <a:latin typeface="Arial" pitchFamily="34" charset="0"/>
              </a:rPr>
              <a:t>Biological Molecules: Water and Carbohydrates</a:t>
            </a:r>
          </a:p>
        </p:txBody>
      </p:sp>
      <p:sp>
        <p:nvSpPr>
          <p:cNvPr id="38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b="1" smtClean="0">
                <a:latin typeface="Arial" pitchFamily="34" charset="0"/>
              </a:rPr>
              <a:t>Teacher notes</a:t>
            </a:r>
          </a:p>
          <a:p>
            <a:pPr eaLnBrk="1" hangingPunct="1"/>
            <a:r>
              <a:rPr lang="en-GB" smtClean="0">
                <a:latin typeface="Arial" pitchFamily="34" charset="0"/>
              </a:rPr>
              <a:t>Students should be familiar with different models of representing atoms and molecules – ‘space-filling’, as on this slide, and ‘ball-and-stick’ as on the previous two slides.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CB8E3E4-DA93-4C8B-B1A3-D7BAB41DE667}" type="slidenum">
              <a:rPr lang="en-GB">
                <a:latin typeface="Arial" pitchFamily="34" charset="0"/>
              </a:rPr>
              <a:pPr/>
              <a:t>6</a:t>
            </a:fld>
            <a:endParaRPr lang="en-GB">
              <a:latin typeface="Arial" pitchFamily="34" charset="0"/>
            </a:endParaRPr>
          </a:p>
        </p:txBody>
      </p:sp>
      <p:sp>
        <p:nvSpPr>
          <p:cNvPr id="39939" name="Rectangle 10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>
                <a:latin typeface="Arial" pitchFamily="34" charset="0"/>
              </a:rPr>
              <a:t>Boardworks AS Biology </a:t>
            </a:r>
          </a:p>
          <a:p>
            <a:r>
              <a:rPr lang="en-GB">
                <a:latin typeface="Arial" pitchFamily="34" charset="0"/>
              </a:rPr>
              <a:t>Biological Molecules: Water and Carbohydrates</a:t>
            </a:r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rgbClr val="0100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100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9pPr>
          </a:lstStyle>
          <a:p>
            <a:pPr eaLnBrk="1" hangingPunct="1"/>
            <a:fld id="{9BBD0447-7FBA-401A-94E8-DFD4040F66A0}" type="slidenum">
              <a:rPr lang="en-GB" sz="1200">
                <a:solidFill>
                  <a:prstClr val="black"/>
                </a:solidFill>
              </a:rPr>
              <a:pPr eaLnBrk="1" hangingPunct="1"/>
              <a:t>9</a:t>
            </a:fld>
            <a:endParaRPr lang="en-GB" sz="1200">
              <a:solidFill>
                <a:prstClr val="black"/>
              </a:solidFill>
            </a:endParaRPr>
          </a:p>
        </p:txBody>
      </p:sp>
      <p:sp>
        <p:nvSpPr>
          <p:cNvPr id="64515" name="Rectangle 10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rgbClr val="0100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100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9pPr>
          </a:lstStyle>
          <a:p>
            <a:r>
              <a:rPr lang="en-GB" sz="1200">
                <a:solidFill>
                  <a:prstClr val="black"/>
                </a:solidFill>
              </a:rPr>
              <a:t>Boardworks AS Biology </a:t>
            </a:r>
          </a:p>
          <a:p>
            <a:r>
              <a:rPr lang="en-GB" sz="1200">
                <a:solidFill>
                  <a:prstClr val="black"/>
                </a:solidFill>
              </a:rPr>
              <a:t>Biological Molecules: Water and Carbohydrates</a:t>
            </a:r>
          </a:p>
        </p:txBody>
      </p:sp>
      <p:sp>
        <p:nvSpPr>
          <p:cNvPr id="64516" name="Rectangle 97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7" name="Rectangle 98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rgbClr val="0100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100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9pPr>
          </a:lstStyle>
          <a:p>
            <a:pPr eaLnBrk="1" hangingPunct="1"/>
            <a:fld id="{93EC2194-FC2F-478D-AB53-A2EE4CDA3995}" type="slidenum">
              <a:rPr lang="en-GB" sz="1200">
                <a:solidFill>
                  <a:prstClr val="black"/>
                </a:solidFill>
              </a:rPr>
              <a:pPr eaLnBrk="1" hangingPunct="1"/>
              <a:t>10</a:t>
            </a:fld>
            <a:endParaRPr lang="en-GB" sz="1200">
              <a:solidFill>
                <a:prstClr val="black"/>
              </a:solidFill>
            </a:endParaRPr>
          </a:p>
        </p:txBody>
      </p:sp>
      <p:sp>
        <p:nvSpPr>
          <p:cNvPr id="63491" name="Rectangle 10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rgbClr val="0100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100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9pPr>
          </a:lstStyle>
          <a:p>
            <a:r>
              <a:rPr lang="en-GB" sz="1200">
                <a:solidFill>
                  <a:prstClr val="black"/>
                </a:solidFill>
              </a:rPr>
              <a:t>Boardworks AS Biology </a:t>
            </a:r>
          </a:p>
          <a:p>
            <a:r>
              <a:rPr lang="en-GB" sz="1200">
                <a:solidFill>
                  <a:prstClr val="black"/>
                </a:solidFill>
              </a:rPr>
              <a:t>Biological Molecules: Water and Carbohydrates</a:t>
            </a:r>
          </a:p>
        </p:txBody>
      </p:sp>
      <p:sp>
        <p:nvSpPr>
          <p:cNvPr id="63492" name="Rectangle 35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3" name="Rectangle 36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C473-B8CD-48A0-AD8A-4AB8C121A546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19C50D0-456B-447B-9F58-7FD203E645F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C473-B8CD-48A0-AD8A-4AB8C121A546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50D0-456B-447B-9F58-7FD203E645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C473-B8CD-48A0-AD8A-4AB8C121A546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50D0-456B-447B-9F58-7FD203E645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0" descr="title_slide_biomolecules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19"/>
          <p:cNvSpPr txBox="1">
            <a:spLocks noChangeArrowheads="1"/>
          </p:cNvSpPr>
          <p:nvPr userDrawn="1"/>
        </p:nvSpPr>
        <p:spPr bwMode="auto">
          <a:xfrm>
            <a:off x="896938" y="6654800"/>
            <a:ext cx="6556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100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100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fld id="{0633D9EE-1A3E-4EF5-A2A0-8947EDCE3873}" type="slidenum">
              <a:rPr lang="en-GB" sz="1000" smtClean="0">
                <a:solidFill>
                  <a:srgbClr val="5B0091"/>
                </a:solidFill>
                <a:cs typeface="Arial" charset="0"/>
              </a:rPr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r>
              <a:rPr lang="en-GB" sz="1000" smtClean="0">
                <a:solidFill>
                  <a:srgbClr val="5B0091"/>
                </a:solidFill>
                <a:cs typeface="Arial" charset="0"/>
              </a:rPr>
              <a:t> of 30</a:t>
            </a:r>
          </a:p>
        </p:txBody>
      </p:sp>
      <p:sp>
        <p:nvSpPr>
          <p:cNvPr id="4" name="Text Box 20"/>
          <p:cNvSpPr txBox="1">
            <a:spLocks noChangeArrowheads="1"/>
          </p:cNvSpPr>
          <p:nvPr userDrawn="1"/>
        </p:nvSpPr>
        <p:spPr bwMode="auto">
          <a:xfrm>
            <a:off x="6445250" y="66548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100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100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GB" sz="1000" smtClean="0">
                <a:solidFill>
                  <a:srgbClr val="5B0091"/>
                </a:solidFill>
                <a:cs typeface="Arial" charset="0"/>
              </a:rPr>
              <a:t>© Boardworks Ltd 2008</a:t>
            </a:r>
          </a:p>
        </p:txBody>
      </p:sp>
      <p:pic>
        <p:nvPicPr>
          <p:cNvPr id="5" name="Picture 21" descr="forward_arrow_colour">
            <a:hlinkClick r:id="" action="ppaction://hlinkshowjump?jump=nextslide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6167438"/>
            <a:ext cx="63023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942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91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68571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660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375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2081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333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000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C473-B8CD-48A0-AD8A-4AB8C121A546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50D0-456B-447B-9F58-7FD203E645F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5303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137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0663" y="53975"/>
            <a:ext cx="2116137" cy="6072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250" y="53975"/>
            <a:ext cx="6196013" cy="60721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213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6601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1338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13054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681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951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513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841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C473-B8CD-48A0-AD8A-4AB8C121A546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19C50D0-456B-447B-9F58-7FD203E645F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51091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227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5817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0663" y="53975"/>
            <a:ext cx="2116137" cy="6072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250" y="53975"/>
            <a:ext cx="6196013" cy="60721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77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C473-B8CD-48A0-AD8A-4AB8C121A546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50D0-456B-447B-9F58-7FD203E645F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C473-B8CD-48A0-AD8A-4AB8C121A546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50D0-456B-447B-9F58-7FD203E645F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C473-B8CD-48A0-AD8A-4AB8C121A546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50D0-456B-447B-9F58-7FD203E645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C473-B8CD-48A0-AD8A-4AB8C121A546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50D0-456B-447B-9F58-7FD203E645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C473-B8CD-48A0-AD8A-4AB8C121A546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50D0-456B-447B-9F58-7FD203E645F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C473-B8CD-48A0-AD8A-4AB8C121A546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19C50D0-456B-447B-9F58-7FD203E645F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png"/><Relationship Id="rId14" Type="http://schemas.openxmlformats.org/officeDocument/2006/relationships/image" Target="../media/image3.png"/><Relationship Id="rId15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3.png"/><Relationship Id="rId14" Type="http://schemas.openxmlformats.org/officeDocument/2006/relationships/slide" Target="../slides/slide1.xml"/><Relationship Id="rId15" Type="http://schemas.openxmlformats.org/officeDocument/2006/relationships/slide" Target="../slides/slide6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6CFC473-B8CD-48A0-AD8A-4AB8C121A546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19C50D0-456B-447B-9F58-7FD203E645F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1" descr="slide bground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48"/>
          <p:cNvSpPr txBox="1">
            <a:spLocks noChangeArrowheads="1"/>
          </p:cNvSpPr>
          <p:nvPr userDrawn="1"/>
        </p:nvSpPr>
        <p:spPr bwMode="auto">
          <a:xfrm>
            <a:off x="896938" y="6654800"/>
            <a:ext cx="6556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100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100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fld id="{0242AEBD-8D64-4785-B1F2-4F3DD025A964}" type="slidenum">
              <a:rPr lang="en-GB" sz="1000" smtClean="0">
                <a:solidFill>
                  <a:srgbClr val="5B0091"/>
                </a:solidFill>
                <a:cs typeface="Arial" charset="0"/>
              </a:rPr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r>
              <a:rPr lang="en-GB" sz="1000" smtClean="0">
                <a:solidFill>
                  <a:srgbClr val="5B0091"/>
                </a:solidFill>
                <a:cs typeface="Arial" charset="0"/>
              </a:rPr>
              <a:t> of 30</a:t>
            </a:r>
          </a:p>
        </p:txBody>
      </p:sp>
      <p:sp>
        <p:nvSpPr>
          <p:cNvPr id="14340" name="Text Box 49"/>
          <p:cNvSpPr txBox="1">
            <a:spLocks noChangeArrowheads="1"/>
          </p:cNvSpPr>
          <p:nvPr userDrawn="1"/>
        </p:nvSpPr>
        <p:spPr bwMode="auto">
          <a:xfrm>
            <a:off x="6445250" y="66548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100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100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GB" sz="1000" smtClean="0">
                <a:solidFill>
                  <a:srgbClr val="5B0091"/>
                </a:solidFill>
                <a:cs typeface="Arial" charset="0"/>
              </a:rPr>
              <a:t>© Boardworks Ltd 2008</a:t>
            </a:r>
          </a:p>
        </p:txBody>
      </p:sp>
      <p:pic>
        <p:nvPicPr>
          <p:cNvPr id="14341" name="Picture 50" descr="back_arrow_trans">
            <a:hlinkClick r:id="" action="ppaction://hlinkshowjump?jump=previousslide"/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167438"/>
            <a:ext cx="63023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Rectangle 53"/>
          <p:cNvSpPr>
            <a:spLocks noGrp="1" noChangeArrowheads="1"/>
          </p:cNvSpPr>
          <p:nvPr>
            <p:ph type="title"/>
          </p:nvPr>
        </p:nvSpPr>
        <p:spPr bwMode="auto">
          <a:xfrm>
            <a:off x="222250" y="53975"/>
            <a:ext cx="724058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pic>
        <p:nvPicPr>
          <p:cNvPr id="14343" name="Picture 60" descr="forward_arrow_grey">
            <a:hlinkClick r:id="" action="ppaction://hlinkshowjump?jump=nextslide"/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6167438"/>
            <a:ext cx="63023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282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0BC4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0BC4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0BC4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0BC4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0BC4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10BC4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10BC4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10BC4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10BC45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3"/>
          <p:cNvSpPr txBox="1">
            <a:spLocks noChangeArrowheads="1"/>
          </p:cNvSpPr>
          <p:nvPr userDrawn="1"/>
        </p:nvSpPr>
        <p:spPr bwMode="auto">
          <a:xfrm>
            <a:off x="896938" y="6654800"/>
            <a:ext cx="6556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100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100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fld id="{1675C58F-3811-40DB-8661-20484A73E01D}" type="slidenum">
              <a:rPr lang="en-GB" sz="1000" smtClean="0">
                <a:solidFill>
                  <a:srgbClr val="5B0091"/>
                </a:solidFill>
                <a:cs typeface="Arial" charset="0"/>
              </a:rPr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r>
              <a:rPr lang="en-GB" sz="1000" smtClean="0">
                <a:solidFill>
                  <a:srgbClr val="5B0091"/>
                </a:solidFill>
                <a:cs typeface="Arial" charset="0"/>
              </a:rPr>
              <a:t> of 30</a:t>
            </a:r>
          </a:p>
        </p:txBody>
      </p:sp>
      <p:sp>
        <p:nvSpPr>
          <p:cNvPr id="19459" name="Text Box 4"/>
          <p:cNvSpPr txBox="1">
            <a:spLocks noChangeArrowheads="1"/>
          </p:cNvSpPr>
          <p:nvPr userDrawn="1"/>
        </p:nvSpPr>
        <p:spPr bwMode="auto">
          <a:xfrm>
            <a:off x="6445250" y="66548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100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100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100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  <a:defRPr sz="2400">
                <a:solidFill>
                  <a:srgbClr val="010066"/>
                </a:solidFill>
                <a:latin typeface="Arial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GB" sz="1000" smtClean="0">
                <a:solidFill>
                  <a:srgbClr val="5B0091"/>
                </a:solidFill>
                <a:cs typeface="Arial" charset="0"/>
              </a:rPr>
              <a:t>© Boardworks Ltd 2008</a:t>
            </a:r>
          </a:p>
        </p:txBody>
      </p:sp>
      <p:pic>
        <p:nvPicPr>
          <p:cNvPr id="19460" name="Picture 6" descr="back_arrow_trans">
            <a:hlinkClick r:id="" action="ppaction://hlinkshowjump?jump=previousslide"/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167438"/>
            <a:ext cx="63023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Rectangle 7">
            <a:hlinkClick r:id="rId14" action="ppaction://hlinksldjump"/>
          </p:cNvPr>
          <p:cNvSpPr>
            <a:spLocks noChangeArrowheads="1"/>
          </p:cNvSpPr>
          <p:nvPr userDrawn="1"/>
        </p:nvSpPr>
        <p:spPr bwMode="auto">
          <a:xfrm>
            <a:off x="3746500" y="2247900"/>
            <a:ext cx="1625600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</a:pPr>
            <a:endParaRPr lang="en-US" sz="2400" smtClean="0">
              <a:solidFill>
                <a:srgbClr val="010066"/>
              </a:solidFill>
            </a:endParaRPr>
          </a:p>
        </p:txBody>
      </p:sp>
      <p:sp>
        <p:nvSpPr>
          <p:cNvPr id="19462" name="Rectangle 8">
            <a:hlinkClick r:id="" action="ppaction://noaction"/>
          </p:cNvPr>
          <p:cNvSpPr>
            <a:spLocks noChangeArrowheads="1"/>
          </p:cNvSpPr>
          <p:nvPr userDrawn="1"/>
        </p:nvSpPr>
        <p:spPr bwMode="auto">
          <a:xfrm>
            <a:off x="2857500" y="4521200"/>
            <a:ext cx="33401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</a:pPr>
            <a:endParaRPr lang="en-US" sz="2400" smtClean="0">
              <a:solidFill>
                <a:srgbClr val="010066"/>
              </a:solidFill>
            </a:endParaRPr>
          </a:p>
        </p:txBody>
      </p:sp>
      <p:sp>
        <p:nvSpPr>
          <p:cNvPr id="19463" name="Rectangle 9">
            <a:hlinkClick r:id="rId15" action="ppaction://hlinksldjump"/>
          </p:cNvPr>
          <p:cNvSpPr>
            <a:spLocks noChangeArrowheads="1"/>
          </p:cNvSpPr>
          <p:nvPr userDrawn="1"/>
        </p:nvSpPr>
        <p:spPr bwMode="auto">
          <a:xfrm>
            <a:off x="2755900" y="3340100"/>
            <a:ext cx="36449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10BC45"/>
              </a:buClr>
              <a:buSzPct val="80000"/>
              <a:buFont typeface="Wingdings" pitchFamily="2" charset="2"/>
              <a:buChar char="l"/>
            </a:pPr>
            <a:endParaRPr lang="en-US" sz="2400" smtClean="0">
              <a:solidFill>
                <a:srgbClr val="010066"/>
              </a:solidFill>
            </a:endParaRPr>
          </a:p>
        </p:txBody>
      </p:sp>
      <p:pic>
        <p:nvPicPr>
          <p:cNvPr id="19464" name="Picture 10" descr="slide_background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0825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5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222250" y="53975"/>
            <a:ext cx="724058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9245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0BC4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0BC4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0BC4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0BC4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0BC4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10BC4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10BC4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10BC4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10BC45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image" Target="../media/image15.png"/><Relationship Id="rId5" Type="http://schemas.openxmlformats.org/officeDocument/2006/relationships/image" Target="../media/image6.png"/><Relationship Id="rId6" Type="http://schemas.openxmlformats.org/officeDocument/2006/relationships/image" Target="../media/image24.jpe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6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15.png"/><Relationship Id="rId5" Type="http://schemas.openxmlformats.org/officeDocument/2006/relationships/image" Target="../media/image9.png"/><Relationship Id="rId6" Type="http://schemas.openxmlformats.org/officeDocument/2006/relationships/image" Target="../media/image6.png"/><Relationship Id="rId7" Type="http://schemas.openxmlformats.org/officeDocument/2006/relationships/image" Target="../media/image16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15.png"/><Relationship Id="rId5" Type="http://schemas.openxmlformats.org/officeDocument/2006/relationships/image" Target="../media/image6.png"/><Relationship Id="rId6" Type="http://schemas.openxmlformats.org/officeDocument/2006/relationships/image" Target="../media/image18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image" Target="../media/image15.png"/><Relationship Id="rId5" Type="http://schemas.openxmlformats.org/officeDocument/2006/relationships/image" Target="../media/image22.jpe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 Biology: BY1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Biological Molecules: Water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What’s the carbohydrate?</a:t>
            </a:r>
          </a:p>
        </p:txBody>
      </p:sp>
      <p:pic>
        <p:nvPicPr>
          <p:cNvPr id="12292" name="Picture 7" descr="flash_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3857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9" descr="forward_arrow_colour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6167438"/>
            <a:ext cx="63023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4" name="Group 13"/>
          <p:cNvGrpSpPr>
            <a:grpSpLocks/>
          </p:cNvGrpSpPr>
          <p:nvPr/>
        </p:nvGrpSpPr>
        <p:grpSpPr bwMode="auto">
          <a:xfrm>
            <a:off x="212725" y="800100"/>
            <a:ext cx="8699500" cy="5308600"/>
            <a:chOff x="134" y="504"/>
            <a:chExt cx="5480" cy="3344"/>
          </a:xfrm>
        </p:grpSpPr>
        <p:pic>
          <p:nvPicPr>
            <p:cNvPr id="12295" name="S1_4_mc_slideshow_carbs.swf" descr="1_4_mc_slideshow_carbs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" y="504"/>
              <a:ext cx="5480" cy="3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02585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143000"/>
          </a:xfrm>
        </p:spPr>
        <p:txBody>
          <a:bodyPr/>
          <a:lstStyle/>
          <a:p>
            <a:pPr eaLnBrk="1" hangingPunct="1"/>
            <a:r>
              <a:rPr lang="en-GB" dirty="0" smtClean="0"/>
              <a:t>Structure of water</a:t>
            </a:r>
          </a:p>
        </p:txBody>
      </p:sp>
      <p:sp>
        <p:nvSpPr>
          <p:cNvPr id="1823749" name="Text Box 5"/>
          <p:cNvSpPr txBox="1">
            <a:spLocks noChangeArrowheads="1"/>
          </p:cNvSpPr>
          <p:nvPr/>
        </p:nvSpPr>
        <p:spPr bwMode="auto">
          <a:xfrm>
            <a:off x="381000" y="2133600"/>
            <a:ext cx="53832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GB" sz="2400" dirty="0">
                <a:cs typeface="Arial" pitchFamily="34" charset="0"/>
              </a:rPr>
              <a:t>Each hydrogen shares a pair of electrons with the oxygen. </a:t>
            </a:r>
            <a:r>
              <a:rPr lang="en-GB" sz="2400" dirty="0"/>
              <a:t>The oxygen has a greater affinity for electrons than the </a:t>
            </a:r>
            <a:r>
              <a:rPr lang="en-GB" sz="2400" dirty="0" err="1"/>
              <a:t>hydrogens</a:t>
            </a:r>
            <a:r>
              <a:rPr lang="en-GB" sz="2400" dirty="0"/>
              <a:t>, so it ‘pulls’ the electrons closer.</a:t>
            </a:r>
            <a:endParaRPr lang="en-GB" sz="2400" dirty="0">
              <a:cs typeface="Arial" pitchFamily="34" charset="0"/>
            </a:endParaRPr>
          </a:p>
        </p:txBody>
      </p:sp>
      <p:sp>
        <p:nvSpPr>
          <p:cNvPr id="21509" name="Text Box 9"/>
          <p:cNvSpPr txBox="1">
            <a:spLocks noChangeArrowheads="1"/>
          </p:cNvSpPr>
          <p:nvPr/>
        </p:nvSpPr>
        <p:spPr bwMode="auto">
          <a:xfrm>
            <a:off x="304800" y="1143000"/>
            <a:ext cx="668655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GB" sz="2400" b="1" dirty="0">
                <a:solidFill>
                  <a:srgbClr val="10BC45"/>
                </a:solidFill>
              </a:rPr>
              <a:t>Water</a:t>
            </a:r>
            <a:r>
              <a:rPr lang="en-GB" sz="2400" dirty="0"/>
              <a:t> (H</a:t>
            </a:r>
            <a:r>
              <a:rPr lang="en-GB" sz="2400" baseline="-25000" dirty="0"/>
              <a:t>2</a:t>
            </a:r>
            <a:r>
              <a:rPr lang="en-GB" sz="2400" dirty="0"/>
              <a:t>O) consists of two hydrogen atoms covalently bonded to one oxygen atom.</a:t>
            </a:r>
          </a:p>
        </p:txBody>
      </p:sp>
      <p:sp>
        <p:nvSpPr>
          <p:cNvPr id="1823756" name="Rectangle 12"/>
          <p:cNvSpPr>
            <a:spLocks noChangeArrowheads="1"/>
          </p:cNvSpPr>
          <p:nvPr/>
        </p:nvSpPr>
        <p:spPr bwMode="auto">
          <a:xfrm>
            <a:off x="457200" y="4114800"/>
            <a:ext cx="8340725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GB" sz="2400" dirty="0"/>
              <a:t>This makes the oxygen slightly </a:t>
            </a:r>
            <a:r>
              <a:rPr lang="en-GB" sz="2400" b="1" dirty="0"/>
              <a:t>negative</a:t>
            </a:r>
            <a:r>
              <a:rPr lang="en-GB" sz="2400" dirty="0"/>
              <a:t> (indicated by </a:t>
            </a:r>
            <a:r>
              <a:rPr lang="el-GR" sz="2400" dirty="0">
                <a:cs typeface="Arial" pitchFamily="34" charset="0"/>
              </a:rPr>
              <a:t>δ</a:t>
            </a:r>
            <a:r>
              <a:rPr lang="en-GB" sz="2400" baseline="30000" dirty="0">
                <a:cs typeface="Arial" pitchFamily="34" charset="0"/>
              </a:rPr>
              <a:t>–</a:t>
            </a:r>
            <a:r>
              <a:rPr lang="en-GB" sz="2400" dirty="0">
                <a:cs typeface="Arial" pitchFamily="34" charset="0"/>
              </a:rPr>
              <a:t>) </a:t>
            </a:r>
            <a:r>
              <a:rPr lang="en-GB" sz="2400" dirty="0"/>
              <a:t>and the </a:t>
            </a:r>
            <a:r>
              <a:rPr lang="en-GB" sz="2400" dirty="0" err="1"/>
              <a:t>hydrogens</a:t>
            </a:r>
            <a:r>
              <a:rPr lang="en-GB" sz="2400" dirty="0"/>
              <a:t> slightly </a:t>
            </a:r>
            <a:r>
              <a:rPr lang="en-GB" sz="2400" b="1" dirty="0"/>
              <a:t>positive</a:t>
            </a:r>
            <a:r>
              <a:rPr lang="en-GB" sz="2400" dirty="0"/>
              <a:t> (indicated by </a:t>
            </a:r>
            <a:r>
              <a:rPr lang="el-GR" sz="2400" dirty="0">
                <a:cs typeface="Arial" pitchFamily="34" charset="0"/>
              </a:rPr>
              <a:t>δ</a:t>
            </a:r>
            <a:r>
              <a:rPr lang="en-GB" sz="2400" baseline="30000" dirty="0">
                <a:cs typeface="Arial" pitchFamily="34" charset="0"/>
              </a:rPr>
              <a:t>+</a:t>
            </a:r>
            <a:r>
              <a:rPr lang="en-GB" sz="2400" dirty="0">
                <a:cs typeface="Arial" pitchFamily="34" charset="0"/>
              </a:rPr>
              <a:t>)</a:t>
            </a:r>
            <a:r>
              <a:rPr lang="en-GB" sz="2400" dirty="0"/>
              <a:t>.</a:t>
            </a:r>
          </a:p>
        </p:txBody>
      </p:sp>
      <p:sp>
        <p:nvSpPr>
          <p:cNvPr id="1823757" name="Rectangle 13"/>
          <p:cNvSpPr>
            <a:spLocks noChangeArrowheads="1"/>
          </p:cNvSpPr>
          <p:nvPr/>
        </p:nvSpPr>
        <p:spPr bwMode="auto">
          <a:xfrm>
            <a:off x="563563" y="5334000"/>
            <a:ext cx="858043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GB" sz="2400" dirty="0"/>
              <a:t>This creates different charged regions, making water a </a:t>
            </a:r>
            <a:r>
              <a:rPr lang="en-GB" sz="2400" b="1" dirty="0">
                <a:solidFill>
                  <a:srgbClr val="10BC45"/>
                </a:solidFill>
              </a:rPr>
              <a:t>polar</a:t>
            </a:r>
            <a:r>
              <a:rPr lang="en-GB" sz="2400" dirty="0"/>
              <a:t> molecule. Because it has two charged regions it is </a:t>
            </a:r>
            <a:r>
              <a:rPr lang="en-GB" sz="2400" b="1" dirty="0">
                <a:solidFill>
                  <a:srgbClr val="10BC45"/>
                </a:solidFill>
              </a:rPr>
              <a:t>dipolar</a:t>
            </a:r>
            <a:r>
              <a:rPr lang="en-GB" sz="2400" dirty="0"/>
              <a:t>.</a:t>
            </a:r>
          </a:p>
        </p:txBody>
      </p:sp>
      <p:sp>
        <p:nvSpPr>
          <p:cNvPr id="1823762" name="Arc 18"/>
          <p:cNvSpPr>
            <a:spLocks/>
          </p:cNvSpPr>
          <p:nvPr/>
        </p:nvSpPr>
        <p:spPr bwMode="auto">
          <a:xfrm rot="10957461" flipH="1">
            <a:off x="6875463" y="2178050"/>
            <a:ext cx="798512" cy="798513"/>
          </a:xfrm>
          <a:custGeom>
            <a:avLst/>
            <a:gdLst>
              <a:gd name="T0" fmla="*/ 0 w 21600"/>
              <a:gd name="T1" fmla="*/ 0 h 21600"/>
              <a:gd name="T2" fmla="*/ 798512 w 21600"/>
              <a:gd name="T3" fmla="*/ 798513 h 21600"/>
              <a:gd name="T4" fmla="*/ 0 w 21600"/>
              <a:gd name="T5" fmla="*/ 798513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arrow" w="lg" len="lg"/>
            <a:tailEnd type="arrow" w="lg" len="lg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823764" name="Text Box 20"/>
          <p:cNvSpPr txBox="1">
            <a:spLocks noChangeArrowheads="1"/>
          </p:cNvSpPr>
          <p:nvPr/>
        </p:nvSpPr>
        <p:spPr bwMode="auto">
          <a:xfrm>
            <a:off x="7429500" y="2692400"/>
            <a:ext cx="12573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GB" b="1" dirty="0"/>
              <a:t>104.5</a:t>
            </a:r>
            <a:r>
              <a:rPr lang="en-GB" sz="1000" b="1" dirty="0"/>
              <a:t> </a:t>
            </a:r>
            <a:r>
              <a:rPr lang="en-GB" b="1" dirty="0">
                <a:cs typeface="Arial" pitchFamily="34" charset="0"/>
              </a:rPr>
              <a:t>°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019800" y="1371600"/>
            <a:ext cx="2746375" cy="2757488"/>
            <a:chOff x="5991225" y="1206500"/>
            <a:chExt cx="2746375" cy="2757488"/>
          </a:xfrm>
        </p:grpSpPr>
        <p:pic>
          <p:nvPicPr>
            <p:cNvPr id="1823765" name="Picture 21" descr="water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91225" y="1370013"/>
              <a:ext cx="2746375" cy="2593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23767" name="Text Box 23"/>
            <p:cNvSpPr txBox="1">
              <a:spLocks noChangeArrowheads="1"/>
            </p:cNvSpPr>
            <p:nvPr/>
          </p:nvSpPr>
          <p:spPr bwMode="auto">
            <a:xfrm>
              <a:off x="7124700" y="1206500"/>
              <a:ext cx="495300" cy="457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Wingdings" pitchFamily="2" charset="2"/>
                <a:buNone/>
              </a:pPr>
              <a:r>
                <a:rPr lang="el-GR" b="1">
                  <a:cs typeface="Arial" pitchFamily="34" charset="0"/>
                </a:rPr>
                <a:t>δ</a:t>
              </a:r>
              <a:r>
                <a:rPr lang="en-GB" b="1" baseline="30000">
                  <a:cs typeface="Arial" pitchFamily="34" charset="0"/>
                </a:rPr>
                <a:t>–</a:t>
              </a:r>
            </a:p>
          </p:txBody>
        </p:sp>
        <p:sp>
          <p:nvSpPr>
            <p:cNvPr id="1823768" name="Text Box 24"/>
            <p:cNvSpPr txBox="1">
              <a:spLocks noChangeArrowheads="1"/>
            </p:cNvSpPr>
            <p:nvPr/>
          </p:nvSpPr>
          <p:spPr bwMode="auto">
            <a:xfrm>
              <a:off x="8140700" y="1257300"/>
              <a:ext cx="571500" cy="457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el-GR" b="1" dirty="0">
                  <a:cs typeface="Arial" pitchFamily="34" charset="0"/>
                </a:rPr>
                <a:t>δ</a:t>
              </a:r>
              <a:r>
                <a:rPr lang="en-GB" b="1" baseline="30000" dirty="0">
                  <a:cs typeface="Arial" pitchFamily="34" charset="0"/>
                </a:rPr>
                <a:t>+</a:t>
              </a:r>
            </a:p>
          </p:txBody>
        </p:sp>
        <p:sp>
          <p:nvSpPr>
            <p:cNvPr id="1823769" name="Text Box 25"/>
            <p:cNvSpPr txBox="1">
              <a:spLocks noChangeArrowheads="1"/>
            </p:cNvSpPr>
            <p:nvPr/>
          </p:nvSpPr>
          <p:spPr bwMode="auto">
            <a:xfrm>
              <a:off x="6731000" y="3365500"/>
              <a:ext cx="571500" cy="457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Wingdings" pitchFamily="2" charset="2"/>
                <a:buNone/>
              </a:pPr>
              <a:r>
                <a:rPr lang="el-GR" b="1">
                  <a:cs typeface="Arial" pitchFamily="34" charset="0"/>
                </a:rPr>
                <a:t>δ</a:t>
              </a:r>
              <a:r>
                <a:rPr lang="en-GB" b="1" baseline="30000">
                  <a:cs typeface="Arial" pitchFamily="34" charset="0"/>
                </a:rPr>
                <a:t>+</a:t>
              </a:r>
            </a:p>
          </p:txBody>
        </p:sp>
      </p:grpSp>
      <p:pic>
        <p:nvPicPr>
          <p:cNvPr id="21517" name="Picture 26" descr="notes_ic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43788" y="150813"/>
            <a:ext cx="442912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23771" name="Picture 27" descr="forward_arrow_colour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47088" y="6167438"/>
            <a:ext cx="630237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1823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823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23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823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823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3749" grpId="0"/>
      <p:bldP spid="1823756" grpId="0"/>
      <p:bldP spid="1823757" grpId="0"/>
      <p:bldP spid="1823762" grpId="0" animBg="1"/>
      <p:bldP spid="182376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5808" name="Picture 16" descr="water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3363" y="3219450"/>
            <a:ext cx="22002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25809" name="Picture 17" descr="water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65238" y="3109913"/>
            <a:ext cx="205263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7772400" cy="1143000"/>
          </a:xfrm>
        </p:spPr>
        <p:txBody>
          <a:bodyPr/>
          <a:lstStyle/>
          <a:p>
            <a:pPr eaLnBrk="1" hangingPunct="1"/>
            <a:r>
              <a:rPr lang="en-GB" dirty="0" smtClean="0"/>
              <a:t>Hydrogen bonds</a:t>
            </a:r>
          </a:p>
        </p:txBody>
      </p:sp>
      <p:sp>
        <p:nvSpPr>
          <p:cNvPr id="1825797" name="Text Box 5"/>
          <p:cNvSpPr txBox="1">
            <a:spLocks noChangeArrowheads="1"/>
          </p:cNvSpPr>
          <p:nvPr/>
        </p:nvSpPr>
        <p:spPr bwMode="auto">
          <a:xfrm>
            <a:off x="381000" y="1981200"/>
            <a:ext cx="812323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r>
              <a:rPr lang="en-GB" sz="2400" dirty="0">
                <a:cs typeface="Arial" pitchFamily="34" charset="0"/>
              </a:rPr>
              <a:t>The slight negative charge on the oxygen atom makes it attract the slightly positive hydrogen atom of another water molecule.</a:t>
            </a:r>
            <a:endParaRPr lang="en-GB" sz="2400" dirty="0"/>
          </a:p>
        </p:txBody>
      </p:sp>
      <p:sp>
        <p:nvSpPr>
          <p:cNvPr id="22534" name="Text Box 7"/>
          <p:cNvSpPr txBox="1">
            <a:spLocks noChangeArrowheads="1"/>
          </p:cNvSpPr>
          <p:nvPr/>
        </p:nvSpPr>
        <p:spPr bwMode="auto">
          <a:xfrm>
            <a:off x="381000" y="1066800"/>
            <a:ext cx="858043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GB" sz="2400" dirty="0"/>
              <a:t>Many of the properties of water are due to its ability to form </a:t>
            </a:r>
            <a:r>
              <a:rPr lang="en-GB" sz="2400" b="1" dirty="0">
                <a:solidFill>
                  <a:srgbClr val="10BC45"/>
                </a:solidFill>
              </a:rPr>
              <a:t>hydrogen bonds</a:t>
            </a:r>
            <a:r>
              <a:rPr lang="en-GB" dirty="0"/>
              <a:t>.</a:t>
            </a:r>
          </a:p>
        </p:txBody>
      </p:sp>
      <p:sp>
        <p:nvSpPr>
          <p:cNvPr id="1825800" name="Rectangle 8"/>
          <p:cNvSpPr>
            <a:spLocks noChangeArrowheads="1"/>
          </p:cNvSpPr>
          <p:nvPr/>
        </p:nvSpPr>
        <p:spPr bwMode="auto">
          <a:xfrm>
            <a:off x="563563" y="5359400"/>
            <a:ext cx="833913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r>
              <a:rPr lang="en-GB" sz="2400" dirty="0"/>
              <a:t>The numerous hydrogen bonds in water make it a very stable structure.</a:t>
            </a:r>
          </a:p>
        </p:txBody>
      </p:sp>
      <p:sp>
        <p:nvSpPr>
          <p:cNvPr id="22536" name="Line 14"/>
          <p:cNvSpPr>
            <a:spLocks noChangeShapeType="1"/>
          </p:cNvSpPr>
          <p:nvPr/>
        </p:nvSpPr>
        <p:spPr bwMode="auto">
          <a:xfrm flipH="1" flipV="1">
            <a:off x="3949700" y="4000500"/>
            <a:ext cx="114300" cy="73660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825805" name="Text Box 13"/>
          <p:cNvSpPr txBox="1">
            <a:spLocks noChangeArrowheads="1"/>
          </p:cNvSpPr>
          <p:nvPr/>
        </p:nvSpPr>
        <p:spPr bwMode="auto">
          <a:xfrm>
            <a:off x="4292600" y="4229100"/>
            <a:ext cx="17399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en-GB" b="1">
                <a:solidFill>
                  <a:srgbClr val="10BC45"/>
                </a:solidFill>
              </a:rPr>
              <a:t>hydrogen bond</a:t>
            </a:r>
          </a:p>
        </p:txBody>
      </p:sp>
      <p:sp>
        <p:nvSpPr>
          <p:cNvPr id="1825807" name="Line 15"/>
          <p:cNvSpPr>
            <a:spLocks noChangeShapeType="1"/>
          </p:cNvSpPr>
          <p:nvPr/>
        </p:nvSpPr>
        <p:spPr bwMode="auto">
          <a:xfrm flipH="1" flipV="1">
            <a:off x="4002088" y="3795713"/>
            <a:ext cx="319087" cy="6731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sm" len="sm"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825811" name="Line 19"/>
          <p:cNvSpPr>
            <a:spLocks noChangeShapeType="1"/>
          </p:cNvSpPr>
          <p:nvPr/>
        </p:nvSpPr>
        <p:spPr bwMode="auto">
          <a:xfrm>
            <a:off x="3302000" y="3746500"/>
            <a:ext cx="2070100" cy="0"/>
          </a:xfrm>
          <a:prstGeom prst="line">
            <a:avLst/>
          </a:prstGeom>
          <a:noFill/>
          <a:ln w="38100">
            <a:solidFill>
              <a:srgbClr val="CC0000"/>
            </a:solidFill>
            <a:prstDash val="dash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825813" name="Picture 21" descr="forward_arrow_colour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47088" y="6167438"/>
            <a:ext cx="630237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Picture 22" descr="notes_ico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43788" y="150813"/>
            <a:ext cx="442912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5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25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5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25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25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5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25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25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5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25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5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825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5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25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5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25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5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5797" grpId="0"/>
      <p:bldP spid="1825800" grpId="0"/>
      <p:bldP spid="1825805" grpId="0"/>
      <p:bldP spid="1825807" grpId="0" animBg="1"/>
      <p:bldP spid="18258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41288"/>
            <a:ext cx="8763000" cy="5445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Inorganic Compounds: Water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185738" y="893763"/>
            <a:ext cx="3733800" cy="6294437"/>
          </a:xfrm>
        </p:spPr>
        <p:txBody>
          <a:bodyPr anchor="t"/>
          <a:lstStyle/>
          <a:p>
            <a:pPr eaLnBrk="1" hangingPunct="1"/>
            <a:r>
              <a:rPr lang="en-US" dirty="0" smtClean="0"/>
              <a:t>Polar molecule</a:t>
            </a:r>
          </a:p>
          <a:p>
            <a:pPr lvl="1" eaLnBrk="1" hangingPunct="1"/>
            <a:r>
              <a:rPr lang="en-US" dirty="0" smtClean="0"/>
              <a:t>Makes a good solvent (polar substances dissociate forming solutes) </a:t>
            </a:r>
            <a:r>
              <a:rPr lang="en-US" sz="2000" i="1" dirty="0" smtClean="0"/>
              <a:t>form of key elements for many organisms</a:t>
            </a:r>
          </a:p>
          <a:p>
            <a:pPr lvl="1" eaLnBrk="1" hangingPunct="1"/>
            <a:r>
              <a:rPr lang="en-US" dirty="0" smtClean="0"/>
              <a:t>Good for transport-not viscous </a:t>
            </a:r>
          </a:p>
          <a:p>
            <a:pPr lvl="1" eaLnBrk="1" hangingPunct="1"/>
            <a:r>
              <a:rPr lang="en-US" dirty="0" smtClean="0"/>
              <a:t>Good reaction medium</a:t>
            </a:r>
          </a:p>
          <a:p>
            <a:pPr lvl="1" eaLnBrk="1" hangingPunct="1"/>
            <a:r>
              <a:rPr lang="en-US" dirty="0" smtClean="0"/>
              <a:t>Adheres to surfaces (to aid transport in xylem)</a:t>
            </a:r>
          </a:p>
          <a:p>
            <a:pPr eaLnBrk="1" hangingPunct="1"/>
            <a:endParaRPr lang="en-US" dirty="0" smtClean="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696200" y="6477000"/>
            <a:ext cx="1219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i="0"/>
              <a:t>Figure 2.4a</a:t>
            </a:r>
          </a:p>
        </p:txBody>
      </p:sp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2" cstate="print"/>
          <a:srcRect b="3229"/>
          <a:stretch>
            <a:fillRect/>
          </a:stretch>
        </p:blipFill>
        <p:spPr bwMode="auto">
          <a:xfrm>
            <a:off x="4035425" y="2160588"/>
            <a:ext cx="4602163" cy="443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5"/>
          <p:cNvPicPr>
            <a:picLocks noChangeAspect="1" noChangeArrowheads="1"/>
          </p:cNvPicPr>
          <p:nvPr/>
        </p:nvPicPr>
        <p:blipFill>
          <a:blip r:embed="rId3" cstate="print"/>
          <a:srcRect t="31264" r="56593" b="5342"/>
          <a:stretch>
            <a:fillRect/>
          </a:stretch>
        </p:blipFill>
        <p:spPr bwMode="auto">
          <a:xfrm>
            <a:off x="6797675" y="763588"/>
            <a:ext cx="2346325" cy="197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Water as a solvent</a:t>
            </a:r>
          </a:p>
        </p:txBody>
      </p:sp>
      <p:pic>
        <p:nvPicPr>
          <p:cNvPr id="1028" name="Picture 37" descr="flash_ic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1725" y="115888"/>
            <a:ext cx="3857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38" descr="notes_ic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73888" y="150813"/>
            <a:ext cx="442912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39" descr="forward_arrow_colour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47088" y="6167438"/>
            <a:ext cx="630237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212725" y="800100"/>
            <a:ext cx="8699500" cy="5308600"/>
            <a:chOff x="134" y="504"/>
            <a:chExt cx="5480" cy="3344"/>
          </a:xfrm>
        </p:grpSpPr>
        <p:pic>
          <p:nvPicPr>
            <p:cNvPr id="1032" name="S1_13_static_sequence_dissolving" descr="1_13_static_sequence_dissolvi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4" y="504"/>
              <a:ext cx="5480" cy="33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smtClean="0"/>
              <a:t>Properties and biological roles of water</a:t>
            </a:r>
          </a:p>
        </p:txBody>
      </p:sp>
      <p:pic>
        <p:nvPicPr>
          <p:cNvPr id="2053" name="Picture 7" descr="flash_ic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1725" y="115888"/>
            <a:ext cx="3857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9" descr="forward_arrow_colour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47088" y="6167438"/>
            <a:ext cx="630237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12725" y="800100"/>
            <a:ext cx="8699500" cy="5308600"/>
            <a:chOff x="134" y="504"/>
            <a:chExt cx="5480" cy="3344"/>
          </a:xfrm>
        </p:grpSpPr>
        <p:pic>
          <p:nvPicPr>
            <p:cNvPr id="2056" name="S1_14_cr_click_reveal_water.swf" descr="1_14_cr_click_reveal_water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4" y="504"/>
              <a:ext cx="5480" cy="33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/>
          <p:cNvPicPr>
            <a:picLocks noChangeAspect="1" noChangeArrowheads="1"/>
          </p:cNvPicPr>
          <p:nvPr/>
        </p:nvPicPr>
        <p:blipFill>
          <a:blip r:embed="rId2" cstate="print"/>
          <a:srcRect l="49046" b="5125"/>
          <a:stretch>
            <a:fillRect/>
          </a:stretch>
        </p:blipFill>
        <p:spPr bwMode="auto">
          <a:xfrm>
            <a:off x="4421188" y="1228725"/>
            <a:ext cx="4706937" cy="504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41288"/>
            <a:ext cx="8763000" cy="5445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Inorganic Compounds: Water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128588" y="914400"/>
            <a:ext cx="5099050" cy="5934075"/>
          </a:xfrm>
        </p:spPr>
        <p:txBody>
          <a:bodyPr anchor="t"/>
          <a:lstStyle/>
          <a:p>
            <a:pPr eaLnBrk="1" hangingPunct="1"/>
            <a:r>
              <a:rPr lang="en-US" smtClean="0"/>
              <a:t>Hydrogen bonding between water molecules (weak bonds)</a:t>
            </a:r>
          </a:p>
          <a:p>
            <a:pPr lvl="1" eaLnBrk="1" hangingPunct="1"/>
            <a:r>
              <a:rPr lang="en-US" smtClean="0"/>
              <a:t>Creates </a:t>
            </a:r>
            <a:r>
              <a:rPr lang="en-US" b="1" smtClean="0"/>
              <a:t>cohesion</a:t>
            </a:r>
            <a:r>
              <a:rPr lang="en-US" smtClean="0"/>
              <a:t> (sticking to each other)</a:t>
            </a:r>
          </a:p>
          <a:p>
            <a:pPr lvl="2" eaLnBrk="1" hangingPunct="1"/>
            <a:r>
              <a:rPr lang="en-US" smtClean="0"/>
              <a:t>Water high surface tension</a:t>
            </a:r>
          </a:p>
          <a:p>
            <a:pPr lvl="2" eaLnBrk="1" hangingPunct="1"/>
            <a:r>
              <a:rPr lang="en-US" smtClean="0"/>
              <a:t>High Specific Heat Capacity (temperature buffer-good for organisms and enzymes)</a:t>
            </a:r>
          </a:p>
          <a:p>
            <a:pPr lvl="2" eaLnBrk="1" hangingPunct="1"/>
            <a:r>
              <a:rPr lang="en-US" smtClean="0"/>
              <a:t>High Latent Heat of Evaporation (for cooling by sweating)</a:t>
            </a:r>
          </a:p>
          <a:p>
            <a:pPr eaLnBrk="1" hangingPunct="1"/>
            <a:endParaRPr lang="en-US" smtClean="0"/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7696200" y="6477000"/>
            <a:ext cx="1219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i="0"/>
              <a:t>Figure 2.4b</a:t>
            </a:r>
          </a:p>
        </p:txBody>
      </p:sp>
      <p:pic>
        <p:nvPicPr>
          <p:cNvPr id="6" name="il_fi" descr="http://www.ece.eng.wayne.edu/~abasu/images/waterstride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876800"/>
            <a:ext cx="1927456" cy="1569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7772400" cy="1143000"/>
          </a:xfrm>
        </p:spPr>
        <p:txBody>
          <a:bodyPr/>
          <a:lstStyle/>
          <a:p>
            <a:r>
              <a:rPr lang="en-US" dirty="0" smtClean="0"/>
              <a:t>Water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152400" y="1143000"/>
            <a:ext cx="4903788" cy="4852987"/>
          </a:xfrm>
        </p:spPr>
        <p:txBody>
          <a:bodyPr anchor="t">
            <a:normAutofit/>
          </a:bodyPr>
          <a:lstStyle/>
          <a:p>
            <a:pPr eaLnBrk="1" hangingPunct="1"/>
            <a:r>
              <a:rPr lang="en-US" dirty="0" smtClean="0"/>
              <a:t>H</a:t>
            </a:r>
            <a:r>
              <a:rPr lang="en-US" baseline="30000" dirty="0" smtClean="0"/>
              <a:t>+</a:t>
            </a:r>
            <a:r>
              <a:rPr lang="en-US" dirty="0" smtClean="0"/>
              <a:t> and OH</a:t>
            </a:r>
            <a:r>
              <a:rPr lang="en-US" baseline="30000" dirty="0" smtClean="0">
                <a:sym typeface="Symbol" pitchFamily="18" charset="2"/>
              </a:rPr>
              <a:t></a:t>
            </a:r>
            <a:r>
              <a:rPr lang="en-US" dirty="0" smtClean="0"/>
              <a:t> participate in chemical reactions</a:t>
            </a:r>
          </a:p>
          <a:p>
            <a:pPr eaLnBrk="1" hangingPunct="1"/>
            <a:r>
              <a:rPr lang="en-US" dirty="0" smtClean="0"/>
              <a:t>Maximum density at 4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</a:p>
          <a:p>
            <a:pPr lvl="1" indent="-342900" eaLnBrk="1" hangingPunct="1"/>
            <a:r>
              <a:rPr lang="en-US" dirty="0" smtClean="0"/>
              <a:t>Allows ice to form on top thus insulating lakes/ponds</a:t>
            </a:r>
          </a:p>
          <a:p>
            <a:pPr lvl="1" indent="-342900" eaLnBrk="1" hangingPunct="1"/>
            <a:r>
              <a:rPr lang="en-US" dirty="0" smtClean="0"/>
              <a:t>Prevents all of lake from freezing and killing organisms</a:t>
            </a:r>
          </a:p>
          <a:p>
            <a:pPr eaLnBrk="1" hangingPunct="1"/>
            <a:r>
              <a:rPr lang="en-US" dirty="0" smtClean="0"/>
              <a:t>Transparent (light can get through for photosynthesis)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9220" name="Picture 2" descr="http://www.eoearth.org/files/121701_121800/121738/275px-Molecular_structure_of_wat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73675" y="1073150"/>
            <a:ext cx="3611563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7" descr="flash_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3857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Multiple-choice quiz</a:t>
            </a:r>
          </a:p>
        </p:txBody>
      </p:sp>
      <p:grpSp>
        <p:nvGrpSpPr>
          <p:cNvPr id="13318" name="Group 19"/>
          <p:cNvGrpSpPr>
            <a:grpSpLocks/>
          </p:cNvGrpSpPr>
          <p:nvPr/>
        </p:nvGrpSpPr>
        <p:grpSpPr bwMode="auto">
          <a:xfrm>
            <a:off x="212725" y="800100"/>
            <a:ext cx="8699500" cy="5308600"/>
            <a:chOff x="134" y="504"/>
            <a:chExt cx="5480" cy="3344"/>
          </a:xfrm>
        </p:grpSpPr>
        <p:pic>
          <p:nvPicPr>
            <p:cNvPr id="13319" name="S1_20_mc_quiz_biomolecules1a.swf" descr="1_20_mc_quiz_biomolecules1a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" y="504"/>
              <a:ext cx="5480" cy="3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82862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60363" marR="0" indent="-360363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10BC45"/>
          </a:buClr>
          <a:buSzPct val="80000"/>
          <a:buFont typeface="Wingdings" pitchFamily="2" charset="2"/>
          <a:buChar char="l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60363" marR="0" indent="-360363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10BC45"/>
          </a:buClr>
          <a:buSzPct val="80000"/>
          <a:buFont typeface="Wingdings" pitchFamily="2" charset="2"/>
          <a:buChar char="l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60363" marR="0" indent="-360363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10BC45"/>
          </a:buClr>
          <a:buSzPct val="80000"/>
          <a:buFont typeface="Wingdings" pitchFamily="2" charset="2"/>
          <a:buChar char="l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60363" marR="0" indent="-360363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10BC45"/>
          </a:buClr>
          <a:buSzPct val="80000"/>
          <a:buFont typeface="Wingdings" pitchFamily="2" charset="2"/>
          <a:buChar char="l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220</TotalTime>
  <Words>469</Words>
  <Application>Microsoft Macintosh PowerPoint</Application>
  <PresentationFormat>On-screen Show (4:3)</PresentationFormat>
  <Paragraphs>64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Equity</vt:lpstr>
      <vt:lpstr>Default Design</vt:lpstr>
      <vt:lpstr>4_Custom Design</vt:lpstr>
      <vt:lpstr>Biological Molecules: Water</vt:lpstr>
      <vt:lpstr>Structure of water</vt:lpstr>
      <vt:lpstr>Hydrogen bonds</vt:lpstr>
      <vt:lpstr>Inorganic Compounds: Water</vt:lpstr>
      <vt:lpstr>Water as a solvent</vt:lpstr>
      <vt:lpstr>Properties and biological roles of water</vt:lpstr>
      <vt:lpstr>Inorganic Compounds: Water</vt:lpstr>
      <vt:lpstr>Water</vt:lpstr>
      <vt:lpstr>Multiple-choice quiz</vt:lpstr>
      <vt:lpstr>What’s the carbohydrate?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Biological Moelcules: Water</dc:title>
  <dc:creator>home</dc:creator>
  <cp:lastModifiedBy>Sarah Preston</cp:lastModifiedBy>
  <cp:revision>12</cp:revision>
  <dcterms:created xsi:type="dcterms:W3CDTF">2011-09-11T18:07:29Z</dcterms:created>
  <dcterms:modified xsi:type="dcterms:W3CDTF">2014-09-04T15:23:10Z</dcterms:modified>
</cp:coreProperties>
</file>